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43"/>
  </p:handoutMasterIdLst>
  <p:sldIdLst>
    <p:sldId id="256" r:id="rId3"/>
    <p:sldId id="257" r:id="rId4"/>
    <p:sldId id="259" r:id="rId5"/>
    <p:sldId id="265" r:id="rId6"/>
    <p:sldId id="266" r:id="rId7"/>
    <p:sldId id="258" r:id="rId8"/>
    <p:sldId id="261" r:id="rId9"/>
    <p:sldId id="26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2" r:id="rId18"/>
    <p:sldId id="278" r:id="rId19"/>
    <p:sldId id="279" r:id="rId20"/>
    <p:sldId id="280" r:id="rId21"/>
    <p:sldId id="284" r:id="rId22"/>
    <p:sldId id="281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3"/>
    <p:sldId id="299" r:id="rId34"/>
    <p:sldId id="295" r:id="rId35"/>
    <p:sldId id="300" r:id="rId36"/>
    <p:sldId id="301" r:id="rId37"/>
    <p:sldId id="302" r:id="rId38"/>
    <p:sldId id="296" r:id="rId39"/>
    <p:sldId id="297" r:id="rId40"/>
    <p:sldId id="303" r:id="rId41"/>
    <p:sldId id="298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56335-9e6c-449d-85c0-3cf1151ad3d6}">
          <p14:sldIdLst>
            <p14:sldId id="256"/>
            <p14:sldId id="257"/>
            <p14:sldId id="259"/>
            <p14:sldId id="266"/>
            <p14:sldId id="258"/>
            <p14:sldId id="261"/>
            <p14:sldId id="262"/>
            <p14:sldId id="270"/>
            <p14:sldId id="271"/>
            <p14:sldId id="273"/>
            <p14:sldId id="274"/>
            <p14:sldId id="275"/>
            <p14:sldId id="276"/>
            <p14:sldId id="277"/>
            <p14:sldId id="272"/>
            <p14:sldId id="278"/>
            <p14:sldId id="279"/>
            <p14:sldId id="280"/>
            <p14:sldId id="284"/>
            <p14:sldId id="281"/>
            <p14:sldId id="283"/>
            <p14:sldId id="285"/>
            <p14:sldId id="286"/>
            <p14:sldId id="287"/>
            <p14:sldId id="288"/>
            <p14:sldId id="289"/>
            <p14:sldId id="290"/>
            <p14:sldId id="292"/>
            <p14:sldId id="265"/>
            <p14:sldId id="293"/>
            <p14:sldId id="299"/>
          </p14:sldIdLst>
        </p14:section>
        <p14:section name="Untitled Section" id="{4ee46847-0e3a-430c-ad94-2d0ce0be2297}">
          <p14:sldIdLst>
            <p14:sldId id="295"/>
            <p14:sldId id="302"/>
            <p14:sldId id="297"/>
            <p14:sldId id="300"/>
            <p14:sldId id="301"/>
            <p14:sldId id="296"/>
            <p14:sldId id="303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18"/>
        <p:guide pos="37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" y="248920"/>
            <a:ext cx="6864985" cy="421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6130" y="4822190"/>
            <a:ext cx="77412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related work:</a:t>
            </a:r>
            <a:endParaRPr lang="en-US" altLang="en-US"/>
          </a:p>
          <a:p>
            <a:r>
              <a:rPr lang="en-US" altLang="en-US"/>
              <a:t>	Global contrast + local contrast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Training processus:</a:t>
            </a:r>
            <a:endParaRPr lang="en-US" altLang="en-US"/>
          </a:p>
          <a:p>
            <a:r>
              <a:rPr lang="en-US" altLang="en-US"/>
              <a:t>pretrain encoder-&gt; pretrain decoder-&gt;</a:t>
            </a:r>
            <a:endParaRPr lang="en-US" altLang="en-US"/>
          </a:p>
          <a:p>
            <a:r>
              <a:rPr lang="en-US" altLang="en-US"/>
              <a:t>finetuning all the network using small xtr and xvl</a:t>
            </a:r>
            <a:endParaRPr lang="en-US" altLang="en-US"/>
          </a:p>
          <a:p>
            <a:r>
              <a:rPr lang="en-US" altLang="en-US"/>
              <a:t>and report the values on a large test set.</a:t>
            </a:r>
            <a:endParaRPr lang="en-US" altLang="en-US"/>
          </a:p>
          <a:p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300720" y="730885"/>
            <a:ext cx="36855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from the same dataset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slices are roughly aligned within patients.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what sort of  repsetnetatin of the output which maximize theMI and not senseible to the misalignment. 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395335" y="5573395"/>
            <a:ext cx="16548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Temperature: T</a:t>
            </a:r>
            <a:endParaRPr lang="en-US" altLang="en-US" sz="1600" b="1" i="1"/>
          </a:p>
        </p:txBody>
      </p:sp>
      <p:sp>
        <p:nvSpPr>
          <p:cNvPr id="4" name="Text Box 3"/>
          <p:cNvSpPr txBox="1"/>
          <p:nvPr/>
        </p:nvSpPr>
        <p:spPr>
          <a:xfrm>
            <a:off x="8395335" y="5910580"/>
            <a:ext cx="17754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 b="1" i="1"/>
              <a:t>num_clusters: N</a:t>
            </a:r>
            <a:endParaRPr lang="en-US" altLang="en-US" sz="1600"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735" y="194310"/>
            <a:ext cx="3201670" cy="321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77835" y="348615"/>
            <a:ext cx="0" cy="212090"/>
          </a:xfrm>
          <a:prstGeom prst="straightConnector1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54645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9890" y="348615"/>
            <a:ext cx="0" cy="21209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80350" y="348615"/>
            <a:ext cx="0" cy="212090"/>
          </a:xfrm>
          <a:prstGeom prst="straightConnector1">
            <a:avLst/>
          </a:prstGeom>
          <a:ln w="25400"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905" y="3742690"/>
            <a:ext cx="3081020" cy="2601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45" name="Table 44"/>
          <p:cNvGraphicFramePr/>
          <p:nvPr/>
        </p:nvGraphicFramePr>
        <p:xfrm>
          <a:off x="7362825" y="3211830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lab_ratio:2%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0.754481554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0.673764686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0.830018699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0.708584825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0.644905031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0.620922685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0.645660241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3605" y="11576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55" y="2499995"/>
            <a:ext cx="3924300" cy="3602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3010" y="2567305"/>
            <a:ext cx="438023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258685" y="1475740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690" y="2677795"/>
            <a:ext cx="3993515" cy="3469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2306955"/>
            <a:ext cx="430085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marL="1371600" lvl="3" indent="0">
              <a:buNone/>
            </a:pP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r>
              <a:rPr lang="en-US" altLang="en-US"/>
              <a:t>3. reg_weight to adjust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 extended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15465"/>
            <a:ext cx="10515600" cy="4351338"/>
          </a:xfrm>
        </p:spPr>
        <p:txBody>
          <a:bodyPr>
            <a:normAutofit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r>
              <a:rPr lang="en-US" altLang="en-US"/>
              <a:t>response:</a:t>
            </a:r>
            <a:endParaRPr lang="en-US" altLang="en-US"/>
          </a:p>
          <a:p>
            <a:pPr lvl="4"/>
            <a:r>
              <a:rPr lang="en-US" altLang="en-US"/>
              <a:t>large T works, but the loss did not converge</a:t>
            </a:r>
            <a:endParaRPr lang="en-US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814195" y="2807335"/>
          <a:ext cx="61061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0.881362776</a:t>
                      </a:r>
                      <a:endParaRPr lang="en-US" sz="12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0.818282465</a:t>
                      </a:r>
                      <a:endParaRPr lang="en-US" sz="12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T=1.0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T=10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0.877858798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T=0.1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0.83264641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746500" y="3604260"/>
            <a:ext cx="4245610" cy="306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6570" y="67310"/>
            <a:ext cx="2482215" cy="2120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5" y="2067560"/>
            <a:ext cx="2622550" cy="2220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30" y="4156710"/>
            <a:ext cx="2529205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Conclusion 1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US"/>
              <a:t>IIC loss in this sense does not do its proper jobs</a:t>
            </a:r>
            <a:endParaRPr lang="en-US" altLang="en-US"/>
          </a:p>
          <a:p>
            <a:pPr lvl="1"/>
            <a:r>
              <a:rPr lang="en-US" altLang="en-US"/>
              <a:t>Possible reasons:</a:t>
            </a:r>
            <a:endParaRPr lang="en-US" altLang="en-US"/>
          </a:p>
          <a:p>
            <a:pPr lvl="3"/>
            <a:r>
              <a:rPr lang="en-US" altLang="en-US"/>
              <a:t>1. temperature to adjust</a:t>
            </a:r>
            <a:endParaRPr lang="en-US" altLang="en-US"/>
          </a:p>
          <a:p>
            <a:pPr lvl="3"/>
            <a:r>
              <a:rPr lang="en-US" altLang="en-US"/>
              <a:t>2. num_clusters to adjust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response:</a:t>
            </a:r>
            <a:endParaRPr lang="en-US" altLang="en-US"/>
          </a:p>
          <a:p>
            <a:pPr marL="1371600" lvl="3" indent="0">
              <a:buNone/>
            </a:pPr>
            <a:r>
              <a:rPr lang="en-US" altLang="en-US"/>
              <a:t>	N with a larger value is better, but the gap is very large.</a:t>
            </a:r>
            <a:endParaRPr lang="en-US" altLang="en-US"/>
          </a:p>
          <a:p>
            <a:pPr lvl="3"/>
            <a:endParaRPr lang="en-US" altLang="en-US"/>
          </a:p>
          <a:p>
            <a:pPr lvl="3"/>
            <a:endParaRPr lang="en-US" altLang="en-US"/>
          </a:p>
        </p:txBody>
      </p:sp>
      <p:graphicFrame>
        <p:nvGraphicFramePr>
          <p:cNvPr id="9" name="Table 8"/>
          <p:cNvGraphicFramePr/>
          <p:nvPr/>
        </p:nvGraphicFramePr>
        <p:xfrm>
          <a:off x="2336800" y="3134360"/>
          <a:ext cx="610616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10"/>
                <a:gridCol w="1920240"/>
                <a:gridCol w="2035810"/>
              </a:tblGrid>
              <a:tr h="28448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135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</a:rPr>
                        <a:t>pretrain using only contrast</a:t>
                      </a:r>
                      <a:endParaRPr lang="en-US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</a:rPr>
                        <a:t>-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Calibri" panose="020F0502020204030204" charset="-122"/>
                          <a:sym typeface="+mn-ea"/>
                        </a:rPr>
                        <a:t>0.876779139</a:t>
                      </a:r>
                      <a:endParaRPr lang="en-US" sz="1200" b="0">
                        <a:solidFill>
                          <a:schemeClr val="tx1"/>
                        </a:solidFill>
                        <a:latin typeface="Calibri" panose="020F050202020403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contrast+5*iic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0.803779662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0.814759254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contrast+10*iic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N=10</a:t>
                      </a:r>
                      <a:endParaRPr lang="en-US" altLang="en-US" sz="1200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>
                          <a:solidFill>
                            <a:srgbClr val="FF0000"/>
                          </a:solidFill>
                        </a:rPr>
                        <a:t>N=20</a:t>
                      </a:r>
                      <a:endParaRPr lang="en-US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0.81805857</a:t>
                      </a:r>
                      <a:endParaRPr lang="en-US" sz="1100" b="0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084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084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2</a:t>
            </a:r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815" y="831215"/>
            <a:ext cx="2489835" cy="530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829310"/>
            <a:ext cx="2565400" cy="531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829310"/>
            <a:ext cx="2608580" cy="5374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3" name="Table 2"/>
          <p:cNvGraphicFramePr/>
          <p:nvPr/>
        </p:nvGraphicFramePr>
        <p:xfrm>
          <a:off x="7367905" y="372745"/>
          <a:ext cx="46888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420"/>
                <a:gridCol w="2344420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lab_ratio:10%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mean dice</a:t>
                      </a:r>
                      <a:endParaRPr lang="en-US" altLang="en-US" sz="1200" b="1"/>
                    </a:p>
                  </a:txBody>
                  <a:tcPr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without pretrain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0.857870738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pretrain using only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0.842051685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>
                          <a:solidFill>
                            <a:srgbClr val="FF0000"/>
                          </a:solidFill>
                        </a:rPr>
                        <a:t>pretrain using only contrast</a:t>
                      </a:r>
                      <a:endParaRPr lang="en-US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0.876779139</a:t>
                      </a:r>
                      <a:endParaRPr lang="en-US" sz="12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1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0.823987424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3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  5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0.817107697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246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 b="1"/>
                        <a:t>contrast +10 * iic</a:t>
                      </a:r>
                      <a:endParaRPr lang="en-US" altLang="en-US" sz="1200" b="1"/>
                    </a:p>
                  </a:txBody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0.797391653</a:t>
                      </a:r>
                      <a:endParaRPr lang="en-US" sz="1200" b="1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3295" y="2262505"/>
            <a:ext cx="4798060" cy="3263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436495"/>
            <a:ext cx="4642485" cy="428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20" y="2677795"/>
            <a:ext cx="414972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Problems to discuss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588010"/>
            <a:ext cx="5737860" cy="62649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68845" y="675005"/>
            <a:ext cx="295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Does IIC work in this case?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1182370"/>
            <a:ext cx="2070100" cy="13271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811510" y="195770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rgbClr val="FF6600"/>
                </a:solidFill>
              </a:rPr>
              <a:t>baseline</a:t>
            </a:r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45" y="1122045"/>
            <a:ext cx="2185670" cy="16662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350250" y="1400175"/>
            <a:ext cx="996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 sz="1400"/>
          </a:p>
          <a:p>
            <a:pPr algn="ctr"/>
            <a:r>
              <a:rPr lang="en-US" altLang="en-US" sz="1400">
                <a:solidFill>
                  <a:srgbClr val="0070C0"/>
                </a:solidFill>
              </a:rPr>
              <a:t>IIC</a:t>
            </a:r>
            <a:endParaRPr lang="en-US" altLang="en-US" sz="1400">
              <a:solidFill>
                <a:srgbClr val="0070C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39000" y="2915285"/>
            <a:ext cx="5212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why?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Augmentation is not enough so that the enc_code</a:t>
            </a:r>
            <a:endParaRPr lang="en-US" altLang="en-US"/>
          </a:p>
          <a:p>
            <a:r>
              <a:rPr lang="en-US" altLang="en-US"/>
              <a:t>is not scattered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-&gt; try more augmentations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0802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Some experimental results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Cluster effect on feature space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Rounded Rectangle 31"/>
          <p:cNvSpPr/>
          <p:nvPr/>
        </p:nvSpPr>
        <p:spPr>
          <a:xfrm>
            <a:off x="4521200" y="246380"/>
            <a:ext cx="2834005" cy="3530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57770" y="916940"/>
          <a:ext cx="4648835" cy="153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4381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data augment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simple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complex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74.08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83.25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80.59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78.26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57770" y="54864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17" name="Table 16"/>
          <p:cNvGraphicFramePr/>
          <p:nvPr/>
        </p:nvGraphicFramePr>
        <p:xfrm>
          <a:off x="7557770" y="299720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665"/>
                <a:gridCol w="1207770"/>
                <a:gridCol w="154940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batch size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18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without pretrain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76.3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encoder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83.25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83.31</a:t>
                      </a:r>
                      <a:endParaRPr lang="en-US" altLang="en-US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pretrain enc+dec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81.71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-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 Box 23"/>
          <p:cNvSpPr txBox="1"/>
          <p:nvPr/>
        </p:nvSpPr>
        <p:spPr>
          <a:xfrm>
            <a:off x="7557770" y="267779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graphicFrame>
        <p:nvGraphicFramePr>
          <p:cNvPr id="25" name="Table 24"/>
          <p:cNvGraphicFramePr/>
          <p:nvPr/>
        </p:nvGraphicFramePr>
        <p:xfrm>
          <a:off x="7557770" y="5161280"/>
          <a:ext cx="464883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70"/>
                <a:gridCol w="1061085"/>
                <a:gridCol w="1268730"/>
                <a:gridCol w="79375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Contrast 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partition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patient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>
                          <a:sym typeface="+mn-ea"/>
                        </a:rPr>
                        <a:t>both</a:t>
                      </a:r>
                      <a:endParaRPr lang="en-US" altLang="en-US" sz="14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without pretrain</a:t>
                      </a:r>
                      <a:endParaRPr lang="en-US" altLang="en-US" sz="1400"/>
                    </a:p>
                  </a:txBody>
                  <a:tcPr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86.26</a:t>
                      </a:r>
                      <a:endParaRPr lang="en-US" altLang="en-US" sz="14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encoder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 b="1"/>
                        <a:t>87.71</a:t>
                      </a:r>
                      <a:endParaRPr lang="en-US" altLang="en-US" sz="1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-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-</a:t>
                      </a:r>
                      <a:endParaRPr lang="en-US" altLang="en-US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pretrain enc+dec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87.46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87.11</a:t>
                      </a:r>
                      <a:endParaRPr lang="en-US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/>
                        <a:t>87.24</a:t>
                      </a:r>
                      <a:endParaRPr lang="en-US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 Box 26"/>
          <p:cNvSpPr txBox="1"/>
          <p:nvPr/>
        </p:nvSpPr>
        <p:spPr>
          <a:xfrm>
            <a:off x="7557770" y="4792980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3609340"/>
            <a:ext cx="2545715" cy="31610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7517765" y="405130"/>
          <a:ext cx="4648200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413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61.73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76.92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59.40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66.39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64.23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67.33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57770" y="242316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62470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47" name="Table 46"/>
          <p:cNvGraphicFramePr/>
          <p:nvPr/>
        </p:nvGraphicFramePr>
        <p:xfrm>
          <a:off x="7517765" y="277749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83.34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76.78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75.35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76.24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8" name="Table 67"/>
          <p:cNvGraphicFramePr/>
          <p:nvPr/>
        </p:nvGraphicFramePr>
        <p:xfrm>
          <a:off x="7517765" y="503491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075"/>
                <a:gridCol w="1482725"/>
                <a:gridCol w="1549400"/>
              </a:tblGrid>
              <a:tr h="339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clus. num\bs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10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86.52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50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81.66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84.29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80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82.29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83.35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795520" y="186690"/>
            <a:ext cx="2545715" cy="65836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517765" y="36830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2% of labeled data</a:t>
            </a:r>
            <a:endParaRPr lang="en-US" alt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7517765" y="2265045"/>
            <a:ext cx="217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5% of labeled data</a:t>
            </a:r>
            <a:endParaRPr lang="en-US" alt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7517765" y="454215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10% of labeled data</a:t>
            </a:r>
            <a:endParaRPr lang="en-US" altLang="en-US" b="1"/>
          </a:p>
        </p:txBody>
      </p:sp>
      <p:graphicFrame>
        <p:nvGraphicFramePr>
          <p:cNvPr id="68" name="Table 67"/>
          <p:cNvGraphicFramePr/>
          <p:nvPr/>
        </p:nvGraphicFramePr>
        <p:xfrm>
          <a:off x="7517765" y="4952365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88.31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87.84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87.74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86.52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7557770" y="255651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69315"/>
                <a:gridCol w="675005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85.50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86.26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85.49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85.70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85.56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83.34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83.80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7557770" y="331470"/>
          <a:ext cx="4648200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855980"/>
                <a:gridCol w="688340"/>
                <a:gridCol w="929640"/>
                <a:gridCol w="9296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1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3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5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10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Cont+IIC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83.19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82.99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82.39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/>
                        <a:t>83.65</a:t>
                      </a:r>
                      <a:endParaRPr lang="en-US" altLang="en-US" sz="1800" b="1"/>
                    </a:p>
                  </a:txBody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Cont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83.09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/>
                        <a:t>only IIC</a:t>
                      </a:r>
                      <a:endParaRPr lang="en-US" altLang="en-US" sz="16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/>
                        <a:t>76.92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  <a:tr h="3702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/>
                        <a:t>baseline</a:t>
                      </a:r>
                      <a:endParaRPr lang="en-US" altLang="en-US" sz="1800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75.67</a:t>
                      </a:r>
                      <a:endParaRPr lang="en-US" altLang="en-US" sz="1800" b="0"/>
                    </a:p>
                  </a:txBody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  <a:tc hMerge="1"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55" y="-210820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6484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8409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6396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3541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20059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31756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2350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9888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7641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9728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7875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5196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859530" y="19062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31102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6228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550285" y="6094095"/>
            <a:ext cx="1155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Feature space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11430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3159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05985" y="559625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7265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9295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90246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111506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90754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92278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90246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88722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202565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22961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74218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41922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41903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41922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41878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41833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50431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50412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50431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50387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50342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9353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9334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9353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9309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9264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3675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51555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60477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0" y="2585720"/>
            <a:ext cx="2372360" cy="1954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55" y="2679700"/>
            <a:ext cx="2360930" cy="20656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" y="2679700"/>
            <a:ext cx="2517775" cy="20593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03115"/>
            <a:ext cx="2372360" cy="1936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515" y="4486910"/>
            <a:ext cx="2653030" cy="22847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" y="4486910"/>
            <a:ext cx="2832735" cy="22942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920" y="3375025"/>
            <a:ext cx="313817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What is going on feature space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48275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815590" y="774700"/>
            <a:ext cx="1045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classification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724401" y="959485"/>
            <a:ext cx="14363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probability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330" y="2310130"/>
            <a:ext cx="2671445" cy="2237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40" y="2704465"/>
            <a:ext cx="2241550" cy="1843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4205605"/>
            <a:ext cx="2833370" cy="2569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40" y="4787900"/>
            <a:ext cx="225425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" y="-164465"/>
            <a:ext cx="10515600" cy="1325563"/>
          </a:xfrm>
        </p:spPr>
        <p:txBody>
          <a:bodyPr/>
          <a:p>
            <a:r>
              <a:rPr lang="en-US" altLang="en-US"/>
              <a:t>So what?</a:t>
            </a:r>
            <a:endParaRPr lang="en-US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5227955" y="202057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v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109210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113155" y="1544955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2917190" y="774700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3046730" y="1612900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3440" y="959485"/>
            <a:ext cx="1206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Feature space</a:t>
            </a:r>
            <a:endParaRPr lang="en-US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4886008" y="959485"/>
            <a:ext cx="11131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vector space</a:t>
            </a:r>
            <a:endParaRPr lang="en-US" altLang="en-US" sz="1200" b="1"/>
          </a:p>
        </p:txBody>
      </p:sp>
      <p:sp>
        <p:nvSpPr>
          <p:cNvPr id="6" name="Cube 5"/>
          <p:cNvSpPr/>
          <p:nvPr/>
        </p:nvSpPr>
        <p:spPr>
          <a:xfrm>
            <a:off x="7419975" y="1673225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7552690" y="202057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endParaRPr lang="en-US" altLang="en-US" i="1" baseline="-25000"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73228" y="959485"/>
            <a:ext cx="19602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 b="1"/>
              <a:t>normalized vector space</a:t>
            </a:r>
            <a:endParaRPr lang="en-US" altLang="en-US" sz="12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2282190"/>
            <a:ext cx="2943225" cy="253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55" y="2388870"/>
            <a:ext cx="2304415" cy="2005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53615"/>
            <a:ext cx="2667635" cy="2351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705" y="4651375"/>
            <a:ext cx="2985770" cy="2533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" y="4651375"/>
            <a:ext cx="2660015" cy="218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935" y="4605020"/>
            <a:ext cx="3037205" cy="2454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140" y="2020570"/>
            <a:ext cx="2007235" cy="1837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140" y="4272280"/>
            <a:ext cx="2192655" cy="196913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5735" y="2388870"/>
            <a:ext cx="2948305" cy="462216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0" y="4323715"/>
            <a:ext cx="814070" cy="88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4337050"/>
            <a:ext cx="812165" cy="898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0460" y="332486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988685" y="3587750"/>
            <a:ext cx="944245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65575" y="41738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332486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3557270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1963420" y="454025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139190" y="4337050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922395" y="4623435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2048510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0" y="314198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8206740" y="2048510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210550" y="316928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227695" y="431355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9256395" y="2557780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9261475" y="341185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9256395" y="4394835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6727825" y="2468880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6808470" y="3479800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6652260" y="1242060"/>
            <a:ext cx="5575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d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pos</a:t>
            </a:r>
            <a:endParaRPr lang="en-US" altLang="en-US"/>
          </a:p>
          <a:p>
            <a:r>
              <a:rPr lang="en-US" altLang="en-US" i="1"/>
              <a:t>d</a:t>
            </a:r>
            <a:r>
              <a:rPr lang="en-US" altLang="en-US" baseline="-25000"/>
              <a:t>neg</a:t>
            </a:r>
            <a:endParaRPr lang="en-US" altLang="en-US" baseline="-25000"/>
          </a:p>
        </p:txBody>
      </p:sp>
      <p:sp>
        <p:nvSpPr>
          <p:cNvPr id="39" name="Right Arrow 38"/>
          <p:cNvSpPr/>
          <p:nvPr/>
        </p:nvSpPr>
        <p:spPr>
          <a:xfrm>
            <a:off x="7367905" y="161099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4018280" y="572008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7732395" y="1518920"/>
            <a:ext cx="152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local contrast</a:t>
            </a:r>
            <a:endParaRPr lang="en-US" altLang="en-US"/>
          </a:p>
        </p:txBody>
      </p:sp>
      <p:sp>
        <p:nvSpPr>
          <p:cNvPr id="42" name="Text Box 41"/>
          <p:cNvSpPr txBox="1"/>
          <p:nvPr/>
        </p:nvSpPr>
        <p:spPr>
          <a:xfrm>
            <a:off x="3334385" y="617474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global contrast</a:t>
            </a:r>
            <a:endParaRPr lang="en-US" alt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90" y="4824730"/>
            <a:ext cx="1657985" cy="1718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4665" y="347980"/>
            <a:ext cx="2059940" cy="190944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3130550" y="229997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encoder</a:t>
            </a:r>
            <a:endParaRPr lang="en-US" altLang="en-US"/>
          </a:p>
        </p:txBody>
      </p:sp>
      <p:sp>
        <p:nvSpPr>
          <p:cNvPr id="48" name="Rectangle 47"/>
          <p:cNvSpPr/>
          <p:nvPr/>
        </p:nvSpPr>
        <p:spPr>
          <a:xfrm>
            <a:off x="8274050" y="218694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683625" y="219646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735695" y="253301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84845" y="253301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26120" y="4478655"/>
            <a:ext cx="197485" cy="1822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35695" y="4488180"/>
            <a:ext cx="197485" cy="1822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91575" y="4824730"/>
            <a:ext cx="197485" cy="182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36915" y="4824730"/>
            <a:ext cx="197485" cy="182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329930" y="3345180"/>
            <a:ext cx="197485" cy="182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739505" y="3354705"/>
            <a:ext cx="197485" cy="182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791575" y="3691255"/>
            <a:ext cx="197485" cy="1822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340725" y="3691255"/>
            <a:ext cx="197485" cy="1822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what has been done for the next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1. I have done an extra experiment on the assumption on CIFAR10 dataset to see if it works.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I am going to run the segmentation to check </a:t>
            </a: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Parameters to check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3644900" cy="4351655"/>
          </a:xfrm>
        </p:spPr>
        <p:txBody>
          <a:bodyPr/>
          <a:p>
            <a:pPr marL="0" indent="0">
              <a:buNone/>
            </a:pPr>
            <a:r>
              <a:rPr lang="" altLang="en-US"/>
              <a:t>For contrastive learning </a:t>
            </a:r>
            <a:endParaRPr lang="" altLang="en-US"/>
          </a:p>
          <a:p>
            <a:pPr marL="0" indent="0">
              <a:buNone/>
            </a:pPr>
            <a:endParaRPr lang="" altLang="en-US"/>
          </a:p>
          <a:p>
            <a:r>
              <a:rPr lang="" altLang="en-US"/>
              <a:t>encoder position</a:t>
            </a:r>
            <a:endParaRPr lang="" altLang="en-US"/>
          </a:p>
          <a:p>
            <a:r>
              <a:rPr lang="" altLang="en-US"/>
              <a:t>encoder type: linear or mlp</a:t>
            </a:r>
            <a:endParaRPr lang="" altLang="en-US"/>
          </a:p>
          <a:p>
            <a:endParaRPr lang="" altLang="en-US"/>
          </a:p>
          <a:p>
            <a:r>
              <a:rPr lang="" altLang="en-US"/>
              <a:t>decoder position</a:t>
            </a:r>
            <a:endParaRPr lang="" altLang="en-US"/>
          </a:p>
          <a:p>
            <a:r>
              <a:rPr lang="" altLang="en-US"/>
              <a:t>decoder type: linear or mlp</a:t>
            </a:r>
            <a:endParaRPr lang="" altLang="en-US"/>
          </a:p>
          <a:p>
            <a:r>
              <a:rPr lang="" altLang="en-US"/>
              <a:t>gradient update for encoder</a:t>
            </a:r>
            <a:endParaRPr lang="" altLang="en-US"/>
          </a:p>
          <a:p>
            <a:endParaRPr lang="" altLang="en-US"/>
          </a:p>
          <a:p>
            <a:endParaRPr lang="" alt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497320" y="1747520"/>
            <a:ext cx="36449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" altLang="en-US"/>
              <a:t>For IIC learning</a:t>
            </a:r>
            <a:endParaRPr lang="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encoder position</a:t>
            </a:r>
            <a:endParaRPr lang="en-US" altLang="en-US"/>
          </a:p>
          <a:p>
            <a:r>
              <a:rPr lang="en-US" altLang="en-US"/>
              <a:t>encoder type: linear or mlp</a:t>
            </a:r>
            <a:endParaRPr lang="en-US" altLang="en-US"/>
          </a:p>
          <a:p>
            <a:r>
              <a:rPr lang="" altLang="en-US"/>
              <a:t>num_cluster</a:t>
            </a:r>
            <a:endParaRPr lang="" altLang="en-US"/>
          </a:p>
          <a:p>
            <a:r>
              <a:rPr lang="" altLang="en-US"/>
              <a:t>num_subheads</a:t>
            </a:r>
            <a:endParaRPr lang="" altLang="en-US"/>
          </a:p>
          <a:p>
            <a:endParaRPr lang="" altLang="en-US"/>
          </a:p>
          <a:p>
            <a:r>
              <a:rPr lang="en-US" altLang="en-US"/>
              <a:t>decoder position</a:t>
            </a:r>
            <a:endParaRPr lang="en-US" altLang="en-US"/>
          </a:p>
          <a:p>
            <a:r>
              <a:rPr lang="en-US" altLang="en-US"/>
              <a:t>decoder type: linear or mlp</a:t>
            </a:r>
            <a:endParaRPr lang="en-US" altLang="en-US"/>
          </a:p>
          <a:p>
            <a:r>
              <a:rPr lang="en-US" altLang="en-US"/>
              <a:t>gradient update for encoder</a:t>
            </a:r>
            <a:endParaRPr lang="en-US" altLang="en-US"/>
          </a:p>
          <a:p>
            <a:r>
              <a:rPr lang="" altLang="en-US"/>
              <a:t>num_cluster</a:t>
            </a:r>
            <a:endParaRPr lang="" altLang="en-US"/>
          </a:p>
          <a:p>
            <a:r>
              <a:rPr lang="" altLang="en-US"/>
              <a:t>num_subheads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/>
              <a:t>IIC+contrastive learning on cifar10</a:t>
            </a:r>
            <a:endParaRPr lang="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266190" y="2296795"/>
          <a:ext cx="33813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/>
                <a:gridCol w="10109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method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acc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Cross entropy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95.36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Simclr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92.74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simclr + 0.0001 IIC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92.95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simclr + 0.001 IIC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92.89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simclr + 0.01 IIC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92.90</a:t>
                      </a:r>
                      <a:endParaRPr lang="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simclr+ 0.1 IIC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92.85</a:t>
                      </a:r>
                      <a:endParaRPr lang="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691005" y="1299845"/>
            <a:ext cx="265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num_cluster: 10</a:t>
            </a:r>
            <a:endParaRPr lang="" altLang="en-US"/>
          </a:p>
          <a:p>
            <a:r>
              <a:rPr lang="" altLang="en-US"/>
              <a:t>num_subhead: 10</a:t>
            </a:r>
            <a:endParaRPr lang="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513840" y="5689600"/>
            <a:ext cx="794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This improvement validates that the IIC can slightly improve the performance</a:t>
            </a:r>
            <a:endParaRPr lang="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num_subheads vs num_clusters</a:t>
            </a:r>
            <a:r>
              <a:rPr lang="en-US"/>
              <a:t> </a:t>
            </a:r>
            <a:r>
              <a:rPr lang="" altLang="en-US"/>
              <a:t>on ACDC</a:t>
            </a:r>
            <a:endParaRPr lang="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50992"/>
          <a:stretch>
            <a:fillRect/>
          </a:stretch>
        </p:blipFill>
        <p:spPr>
          <a:xfrm>
            <a:off x="1296670" y="1617980"/>
            <a:ext cx="5507990" cy="6273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200" b="1"/>
              <a:t>10% data</a:t>
            </a:r>
            <a:endParaRPr lang="" altLang="en-US" sz="1200" b="1"/>
          </a:p>
          <a:p>
            <a:endParaRPr lang="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85.39%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</a:t>
            </a:r>
            <a:r>
              <a:rPr lang="" altLang="en-US" sz="1200" b="1">
                <a:sym typeface="+mn-ea"/>
              </a:rPr>
              <a:t>only using contrastive 87.35%</a:t>
            </a:r>
            <a:endParaRPr lang="" altLang="en-US" sz="1200" b="1"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50408"/>
          <a:stretch>
            <a:fillRect/>
          </a:stretch>
        </p:blipFill>
        <p:spPr>
          <a:xfrm>
            <a:off x="1297305" y="2476500"/>
            <a:ext cx="5507355" cy="6178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200" b="1"/>
              <a:t>contrast+0.1 x</a:t>
            </a:r>
            <a:r>
              <a:rPr lang="en-US" altLang="en-US" sz="1200" b="1"/>
              <a:t> IIC</a:t>
            </a:r>
            <a:endParaRPr lang="en-US" altLang="en-US" sz="12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837" t="43554"/>
          <a:stretch>
            <a:fillRect/>
          </a:stretch>
        </p:blipFill>
        <p:spPr>
          <a:xfrm>
            <a:off x="1306195" y="3277235"/>
            <a:ext cx="5488940" cy="78676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</a:t>
            </a:r>
            <a:r>
              <a:rPr lang="" altLang="en-US" sz="1200" b="1"/>
              <a:t>.0</a:t>
            </a:r>
            <a:r>
              <a:rPr lang="en-US" altLang="en-US" sz="1200" b="1"/>
              <a:t> x IIC</a:t>
            </a:r>
            <a:endParaRPr lang="en-US" altLang="en-US" sz="1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200" b="1"/>
              <a:t>2</a:t>
            </a:r>
            <a:r>
              <a:rPr lang="en-US" altLang="en-US" sz="1200" b="1"/>
              <a:t>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</a:t>
            </a:r>
            <a:r>
              <a:rPr lang="" altLang="en-US" sz="1200" b="1">
                <a:sym typeface="+mn-ea"/>
              </a:rPr>
              <a:t>77.17</a:t>
            </a:r>
            <a:r>
              <a:rPr lang="en-US" altLang="en-US" sz="1200" b="1">
                <a:sym typeface="+mn-ea"/>
              </a:rPr>
              <a:t>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</a:t>
            </a:r>
            <a:r>
              <a:rPr lang="" altLang="en-US" sz="1200" b="1">
                <a:sym typeface="+mn-ea"/>
              </a:rPr>
              <a:t>81.43</a:t>
            </a:r>
            <a:r>
              <a:rPr lang="en-US" altLang="en-US" sz="1200" b="1">
                <a:sym typeface="+mn-ea"/>
              </a:rPr>
              <a:t>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1630680"/>
            <a:ext cx="5439410" cy="601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25" y="2534285"/>
            <a:ext cx="5440045" cy="58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07105"/>
            <a:ext cx="5525135" cy="6165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num_subheads vs num_clusters</a:t>
            </a:r>
            <a:r>
              <a:rPr lang="en-US"/>
              <a:t> </a:t>
            </a:r>
            <a:r>
              <a:rPr lang="en-US" altLang="en-US"/>
              <a:t>on ACDC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268095" y="1272540"/>
            <a:ext cx="230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200" b="1"/>
              <a:t>1</a:t>
            </a:r>
            <a:r>
              <a:rPr lang="en-US" altLang="en-US" sz="1200" b="1"/>
              <a:t>% data</a:t>
            </a:r>
            <a:endParaRPr lang="en-US" altLang="en-US" sz="1200" b="1"/>
          </a:p>
          <a:p>
            <a:endParaRPr lang="en-US" altLang="en-US" sz="1200" b="1"/>
          </a:p>
        </p:txBody>
      </p:sp>
      <p:sp>
        <p:nvSpPr>
          <p:cNvPr id="11" name="Text Box 10"/>
          <p:cNvSpPr txBox="1"/>
          <p:nvPr/>
        </p:nvSpPr>
        <p:spPr>
          <a:xfrm>
            <a:off x="1719580" y="4521835"/>
            <a:ext cx="3585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200" b="1">
                <a:sym typeface="+mn-ea"/>
              </a:rPr>
              <a:t>Baseline: without pretraining  </a:t>
            </a:r>
            <a:r>
              <a:rPr lang="" altLang="en-US" sz="1200" b="1">
                <a:sym typeface="+mn-ea"/>
              </a:rPr>
              <a:t>61.93</a:t>
            </a:r>
            <a:r>
              <a:rPr lang="en-US" altLang="en-US" sz="1200" b="1">
                <a:sym typeface="+mn-ea"/>
              </a:rPr>
              <a:t>%</a:t>
            </a:r>
            <a:endParaRPr lang="en-US" altLang="en-US" sz="1200" b="1">
              <a:sym typeface="+mn-ea"/>
            </a:endParaRPr>
          </a:p>
          <a:p>
            <a:r>
              <a:rPr lang="en-US" altLang="en-US" sz="1200" b="1">
                <a:sym typeface="+mn-ea"/>
              </a:rPr>
              <a:t>            only using contrastive </a:t>
            </a:r>
            <a:r>
              <a:rPr lang="" altLang="en-US" sz="1200" b="1">
                <a:sym typeface="+mn-ea"/>
              </a:rPr>
              <a:t>72.82</a:t>
            </a:r>
            <a:r>
              <a:rPr lang="en-US" altLang="en-US" sz="1200" b="1">
                <a:sym typeface="+mn-ea"/>
              </a:rPr>
              <a:t>%</a:t>
            </a:r>
            <a:endParaRPr lang="en-US" altLang="en-US" sz="12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275" y="1793875"/>
            <a:ext cx="941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 only IIC</a:t>
            </a:r>
            <a:endParaRPr lang="en-US" altLang="en-US" sz="1200" b="1"/>
          </a:p>
        </p:txBody>
      </p:sp>
      <p:sp>
        <p:nvSpPr>
          <p:cNvPr id="14" name="Text Box 13"/>
          <p:cNvSpPr txBox="1"/>
          <p:nvPr/>
        </p:nvSpPr>
        <p:spPr>
          <a:xfrm>
            <a:off x="168275" y="2595245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contrast+0.1 x IIC</a:t>
            </a:r>
            <a:endParaRPr lang="en-US" altLang="en-US" sz="1200" b="1"/>
          </a:p>
        </p:txBody>
      </p:sp>
      <p:sp>
        <p:nvSpPr>
          <p:cNvPr id="16" name="Text Box 15"/>
          <p:cNvSpPr txBox="1"/>
          <p:nvPr/>
        </p:nvSpPr>
        <p:spPr>
          <a:xfrm>
            <a:off x="168275" y="3440430"/>
            <a:ext cx="941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b="1"/>
              <a:t>contrast+1.0 x IIC</a:t>
            </a:r>
            <a:endParaRPr lang="en-US" altLang="en-US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517650"/>
            <a:ext cx="5459730" cy="610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2522220"/>
            <a:ext cx="5565775" cy="59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5" y="3540125"/>
            <a:ext cx="552450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augmentation 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2802890" y="1845945"/>
          <a:ext cx="489712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80"/>
                <a:gridCol w="1224280"/>
                <a:gridCol w="1224280"/>
                <a:gridCol w="1224280"/>
              </a:tblGrid>
              <a:tr h="7924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encoder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enc+dec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without pretrain</a:t>
                      </a:r>
                      <a:endParaRPr lang="" altLang="en-US"/>
                    </a:p>
                  </a:txBody>
                  <a:tcPr/>
                </a:tc>
              </a:tr>
              <a:tr h="79248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simple 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86.51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86.50</a:t>
                      </a:r>
                      <a:endParaRPr lang="" altLang="en-US"/>
                    </a:p>
                  </a:txBody>
                  <a:tcPr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" altLang="en-US"/>
                        <a:t>81.18</a:t>
                      </a:r>
                      <a:endParaRPr lang="" altLang="en-US"/>
                    </a:p>
                  </a:txBody>
                  <a:tcPr/>
                </a:tc>
              </a:tr>
              <a:tr h="79248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strong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87.59</a:t>
                      </a:r>
                      <a:endParaRPr lang="en-US" alt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/>
                        <a:t>87.69</a:t>
                      </a:r>
                      <a:endParaRPr lang="en-US" altLang="en-US" b="1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feature position</a:t>
            </a:r>
            <a:r>
              <a:rPr lang="" altLang="en-US"/>
              <a:t>: encoder</a:t>
            </a:r>
            <a:endParaRPr lang="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423035" y="1845945"/>
          <a:ext cx="6276975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95"/>
                <a:gridCol w="1255395"/>
                <a:gridCol w="1255395"/>
                <a:gridCol w="1255395"/>
                <a:gridCol w="1255395"/>
              </a:tblGrid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acc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baseline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conv3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conv4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conv5</a:t>
                      </a:r>
                      <a:endParaRPr lang="en-US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10%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81.18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85.13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86.47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87.59</a:t>
                      </a:r>
                      <a:endParaRPr lang="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2%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40.40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63.78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73.38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73.32</a:t>
                      </a:r>
                      <a:endParaRPr lang="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1%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31.07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48.26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62.94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64.93</a:t>
                      </a:r>
                      <a:endParaRPr lang="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feature position: </a:t>
            </a:r>
            <a:r>
              <a:rPr lang="" altLang="en-US"/>
              <a:t>decoder</a:t>
            </a:r>
            <a:endParaRPr lang="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423035" y="1845945"/>
          <a:ext cx="6276975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395"/>
                <a:gridCol w="1255395"/>
                <a:gridCol w="1255395"/>
                <a:gridCol w="1255395"/>
              </a:tblGrid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acc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baseline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up_conv3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up_conv2</a:t>
                      </a:r>
                      <a:endParaRPr lang="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81.18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86.87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87.59</a:t>
                      </a:r>
                      <a:endParaRPr lang="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2%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40.40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73.87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72.59</a:t>
                      </a:r>
                      <a:endParaRPr lang="" altLang="en-US"/>
                    </a:p>
                  </a:txBody>
                  <a:tcPr/>
                </a:tc>
              </a:tr>
              <a:tr h="758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1%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31.07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60.98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61.20</a:t>
                      </a:r>
                      <a:endParaRPr lang="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0809 if freeze </a:t>
            </a:r>
            <a:r>
              <a:rPr lang="" altLang="en-US"/>
              <a:t>en</a:t>
            </a:r>
            <a:r>
              <a:rPr lang="en-US" altLang="en-US"/>
              <a:t>coder when training </a:t>
            </a:r>
            <a:r>
              <a:rPr lang="" altLang="en-US"/>
              <a:t>de</a:t>
            </a:r>
            <a:r>
              <a:rPr lang="en-US" altLang="en-US"/>
              <a:t>coder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2802890" y="1845945"/>
          <a:ext cx="489712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80"/>
                <a:gridCol w="1224280"/>
                <a:gridCol w="1224280"/>
                <a:gridCol w="1224280"/>
              </a:tblGrid>
              <a:tr h="7924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10%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2%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1%</a:t>
                      </a:r>
                      <a:endParaRPr lang="" altLang="en-US"/>
                    </a:p>
                  </a:txBody>
                  <a:tcPr/>
                </a:tc>
              </a:tr>
              <a:tr h="79248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freeze_encoder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86.96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74.15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61.35</a:t>
                      </a:r>
                      <a:endParaRPr lang="" altLang="en-US"/>
                    </a:p>
                  </a:txBody>
                  <a:tcPr/>
                </a:tc>
              </a:tr>
              <a:tr h="79248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enable_encoder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87.69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72.05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60.98</a:t>
                      </a:r>
                      <a:endParaRPr lang="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930" y="1160780"/>
            <a:ext cx="6792595" cy="1800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" y="3757295"/>
            <a:ext cx="3982085" cy="269430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087120" y="3453130"/>
            <a:ext cx="3424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mean dice for the case 0.02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081395" y="3345815"/>
            <a:ext cx="55441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observations:</a:t>
            </a:r>
            <a:endParaRPr lang="en-US" altLang="en-US"/>
          </a:p>
          <a:p>
            <a:r>
              <a:rPr lang="en-US" altLang="en-US"/>
              <a:t>1. pretrain encoder is effective 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2. decoder pretrain is not effective due to </a:t>
            </a:r>
            <a:r>
              <a:rPr lang="en-US" altLang="en-US">
                <a:solidFill>
                  <a:srgbClr val="FF0000"/>
                </a:solidFill>
              </a:rPr>
              <a:t>the unalignment</a:t>
            </a:r>
            <a:endParaRPr lang="en-US" altLang="en-US">
              <a:solidFill>
                <a:srgbClr val="FF0000"/>
              </a:solidFill>
            </a:endParaRPr>
          </a:p>
          <a:p>
            <a:pPr lvl="1"/>
            <a:r>
              <a:rPr lang="en-US" altLang="en-US">
                <a:solidFill>
                  <a:schemeClr val="tx1"/>
                </a:solidFill>
              </a:rPr>
              <a:t>in the original paper, when training decoder, there is no positional move on images</a:t>
            </a:r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3. </a:t>
            </a:r>
            <a:r>
              <a:rPr lang="en-US" altLang="en-US">
                <a:solidFill>
                  <a:srgbClr val="FF0000"/>
                </a:solidFill>
              </a:rPr>
              <a:t>IIC MI can be useful in this case.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result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075690" y="1510665"/>
            <a:ext cx="432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partition-wise contrastive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2011680"/>
            <a:ext cx="5831205" cy="15455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32650" y="1510665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Encoding using patient-wise contrastive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7645" y="2466975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to be continued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9105" y="143510"/>
            <a:ext cx="661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 progress:</a:t>
            </a:r>
            <a:endParaRPr lang="en-US" altLang="en-US"/>
          </a:p>
          <a:p>
            <a:r>
              <a:rPr lang="en-US" altLang="en-US"/>
              <a:t>1. we use ACDC dataset as the same as theirs.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433705" y="1716405"/>
            <a:ext cx="1186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ED phase</a:t>
            </a:r>
            <a:endParaRPr lang="en-US" altLang="en-US"/>
          </a:p>
          <a:p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9105" y="4091940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Patient 1</a:t>
            </a:r>
            <a:endParaRPr lang="en-US" altLang="en-US"/>
          </a:p>
          <a:p>
            <a:r>
              <a:rPr lang="en-US" altLang="en-US"/>
              <a:t>ES phase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0467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Partition1</a:t>
            </a:r>
            <a:endParaRPr lang="en-US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408930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Partition2</a:t>
            </a:r>
            <a:endParaRPr lang="en-US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8240395" y="6323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Partition3</a:t>
            </a:r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480" y="831215"/>
            <a:ext cx="2419350" cy="5290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831215"/>
            <a:ext cx="2452370" cy="530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5" y="799465"/>
            <a:ext cx="250126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5558790"/>
            <a:ext cx="814070" cy="88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90" y="4044950"/>
            <a:ext cx="812165" cy="86233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460" y="2324100"/>
            <a:ext cx="812165" cy="845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network architecture for IIC + bounding box?</a:t>
            </a:r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5400000">
            <a:off x="2489200" y="3432810"/>
            <a:ext cx="1516380" cy="698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5227955" y="3669030"/>
            <a:ext cx="795020" cy="2425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3935095" y="391731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4585" y="4044950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963420" y="270319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1968500" y="4121785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roughly </a:t>
            </a:r>
            <a:endParaRPr lang="en-US" altLang="en-US" sz="1200"/>
          </a:p>
          <a:p>
            <a:r>
              <a:rPr lang="en-US" altLang="en-US" sz="1200"/>
              <a:t>aligned</a:t>
            </a:r>
            <a:endParaRPr lang="en-US" altLang="en-US" sz="1200"/>
          </a:p>
          <a:p>
            <a:r>
              <a:rPr lang="en-US" altLang="en-US" sz="1200"/>
              <a:t>images</a:t>
            </a:r>
            <a:endParaRPr lang="en-US" altLang="en-US" sz="1200"/>
          </a:p>
        </p:txBody>
      </p:sp>
      <p:sp>
        <p:nvSpPr>
          <p:cNvPr id="7" name="Rounded Rectangle 6"/>
          <p:cNvSpPr/>
          <p:nvPr/>
        </p:nvSpPr>
        <p:spPr>
          <a:xfrm>
            <a:off x="1124585" y="231965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863975" y="4601210"/>
            <a:ext cx="549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baseline="-25000"/>
              <a:t>anc</a:t>
            </a:r>
            <a:endParaRPr lang="en-US" altLang="en-US"/>
          </a:p>
          <a:p>
            <a:r>
              <a:rPr lang="en-US" altLang="en-US" i="1"/>
              <a:t>e</a:t>
            </a:r>
            <a:r>
              <a:rPr lang="en-US" altLang="en-US" baseline="-25000"/>
              <a:t>pos</a:t>
            </a:r>
            <a:endParaRPr lang="en-US" altLang="en-US" baseline="-250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240" y="2204085"/>
            <a:ext cx="83439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25" y="4053840"/>
            <a:ext cx="821055" cy="88963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371080" y="2204085"/>
            <a:ext cx="843915" cy="854710"/>
          </a:xfrm>
          <a:prstGeom prst="roundRect">
            <a:avLst/>
          </a:prstGeom>
          <a:noFill/>
          <a:ln w="38100" cmpd="sng">
            <a:solidFill>
              <a:srgbClr val="FF8D4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391400" y="4081145"/>
            <a:ext cx="827405" cy="862330"/>
          </a:xfrm>
          <a:prstGeom prst="roundRect">
            <a:avLst/>
          </a:prstGeom>
          <a:noFill/>
          <a:ln w="38100" cmpd="sng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477125" y="5544185"/>
            <a:ext cx="813435" cy="899160"/>
          </a:xfrm>
          <a:prstGeom prst="roundRect">
            <a:avLst/>
          </a:prstGeom>
          <a:noFill/>
          <a:ln w="38100" cmpd="sng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8420735" y="2713355"/>
            <a:ext cx="647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anchor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8420735" y="4189730"/>
            <a:ext cx="723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200">
                <a:sym typeface="+mn-ea"/>
              </a:rPr>
              <a:t>roughly 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aligned</a:t>
            </a:r>
            <a:endParaRPr lang="en-US" altLang="en-US" sz="1200"/>
          </a:p>
          <a:p>
            <a:pPr algn="l"/>
            <a:r>
              <a:rPr lang="en-US" altLang="en-US" sz="1200">
                <a:sym typeface="+mn-ea"/>
              </a:rPr>
              <a:t>images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8505825" y="5629910"/>
            <a:ext cx="757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negative</a:t>
            </a:r>
            <a:endParaRPr lang="en-US" altLang="en-US" sz="1200"/>
          </a:p>
        </p:txBody>
      </p:sp>
      <p:sp>
        <p:nvSpPr>
          <p:cNvPr id="36" name="Right Arrow 35"/>
          <p:cNvSpPr/>
          <p:nvPr/>
        </p:nvSpPr>
        <p:spPr>
          <a:xfrm rot="16200000">
            <a:off x="5892165" y="2624455"/>
            <a:ext cx="406400" cy="432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 rot="5400000">
            <a:off x="5831205" y="3631565"/>
            <a:ext cx="1454785" cy="24003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783455" y="476694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5165725" y="5088255"/>
            <a:ext cx="271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 (discriminator)??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85" y="5660390"/>
            <a:ext cx="1602740" cy="9398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855720" y="5901055"/>
            <a:ext cx="557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</a:t>
            </a:r>
            <a:r>
              <a:rPr lang="en-US" altLang="en-US" i="1" baseline="-25000"/>
              <a:t>neg</a:t>
            </a:r>
            <a:endParaRPr lang="en-US" altLang="en-US" i="1" baseline="-25000"/>
          </a:p>
        </p:txBody>
      </p:sp>
      <p:sp>
        <p:nvSpPr>
          <p:cNvPr id="15" name="Right Arrow 14"/>
          <p:cNvSpPr/>
          <p:nvPr/>
        </p:nvSpPr>
        <p:spPr>
          <a:xfrm>
            <a:off x="4733290" y="5969635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5346700" y="5922645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Enc_contrast</a:t>
            </a:r>
            <a:endParaRPr lang="en-US" altLang="en-US" i="1" baseline="-25000"/>
          </a:p>
        </p:txBody>
      </p:sp>
      <p:sp>
        <p:nvSpPr>
          <p:cNvPr id="30" name="Right Arrow 29"/>
          <p:cNvSpPr/>
          <p:nvPr/>
        </p:nvSpPr>
        <p:spPr>
          <a:xfrm>
            <a:off x="9422130" y="5727700"/>
            <a:ext cx="336550" cy="3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10201910" y="5680710"/>
            <a:ext cx="142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i="1"/>
              <a:t>no loss here</a:t>
            </a:r>
            <a:endParaRPr lang="en-US" altLang="en-US" i="1" baseline="-25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750" y="2609850"/>
            <a:ext cx="612775" cy="462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0" y="1917700"/>
            <a:ext cx="582930" cy="534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9880" y="4053840"/>
            <a:ext cx="621665" cy="410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4659630"/>
            <a:ext cx="626745" cy="475615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2760000">
            <a:off x="10068560" y="227330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8480000">
            <a:off x="10049510" y="3868420"/>
            <a:ext cx="767715" cy="3213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11084560" y="3024505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IIC loss</a:t>
            </a:r>
            <a:endParaRPr lang="en-US" altLang="en-US"/>
          </a:p>
        </p:txBody>
      </p:sp>
      <p:sp>
        <p:nvSpPr>
          <p:cNvPr id="43" name="Right Arrow 42"/>
          <p:cNvSpPr/>
          <p:nvPr/>
        </p:nvSpPr>
        <p:spPr>
          <a:xfrm rot="1200000">
            <a:off x="9923145" y="304927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7820000">
            <a:off x="10049510" y="4591050"/>
            <a:ext cx="767715" cy="3213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35560" y="4153535"/>
            <a:ext cx="79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200"/>
              <a:t>From</a:t>
            </a:r>
            <a:endParaRPr lang="en-US" altLang="en-US" sz="1200"/>
          </a:p>
          <a:p>
            <a:pPr algn="ctr"/>
            <a:r>
              <a:rPr lang="en-US" altLang="en-US" sz="1200"/>
              <a:t>other</a:t>
            </a:r>
            <a:endParaRPr lang="en-US" altLang="en-US" sz="1200"/>
          </a:p>
          <a:p>
            <a:pPr algn="ctr"/>
            <a:r>
              <a:rPr lang="en-US" altLang="en-US" sz="1200"/>
              <a:t>modality</a:t>
            </a:r>
            <a:endParaRPr lang="en-US" altLang="en-US" sz="1200"/>
          </a:p>
        </p:txBody>
      </p:sp>
      <p:sp>
        <p:nvSpPr>
          <p:cNvPr id="48" name="Rectangle 47"/>
          <p:cNvSpPr/>
          <p:nvPr/>
        </p:nvSpPr>
        <p:spPr>
          <a:xfrm>
            <a:off x="7466330" y="231013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875905" y="231965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3178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77125" y="265620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81570" y="4255135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891145" y="426466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94702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492365" y="4601210"/>
            <a:ext cx="197485" cy="18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Text Box 55"/>
          <p:cNvSpPr txBox="1"/>
          <p:nvPr/>
        </p:nvSpPr>
        <p:spPr>
          <a:xfrm>
            <a:off x="9891395" y="3508375"/>
            <a:ext cx="24561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 (discriminator)</a:t>
            </a:r>
            <a:endParaRPr lang="en-US" altLang="en-US">
              <a:sym typeface="+mn-ea"/>
            </a:endParaRPr>
          </a:p>
          <a:p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5734050" y="1955800"/>
            <a:ext cx="944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IIC loss</a:t>
            </a:r>
            <a:endParaRPr lang="en-US"/>
          </a:p>
        </p:txBody>
      </p:sp>
      <p:sp>
        <p:nvSpPr>
          <p:cNvPr id="22" name="Flowchart: Alternate Process 21"/>
          <p:cNvSpPr/>
          <p:nvPr/>
        </p:nvSpPr>
        <p:spPr>
          <a:xfrm>
            <a:off x="3773170" y="4535805"/>
            <a:ext cx="738505" cy="2033905"/>
          </a:xfrm>
          <a:prstGeom prst="flowChartAlternateProcess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further steps</a:t>
            </a:r>
            <a:endParaRPr lang="en-US" altLang="en-US"/>
          </a:p>
        </p:txBody>
      </p:sp>
      <p:sp>
        <p:nvSpPr>
          <p:cNvPr id="20" name="Content Placeholder 19"/>
          <p:cNvSpPr/>
          <p:nvPr>
            <p:ph idx="1"/>
          </p:nvPr>
        </p:nvSpPr>
        <p:spPr/>
        <p:txBody>
          <a:bodyPr/>
          <a:p>
            <a:r>
              <a:rPr lang="en-US" altLang="en-US"/>
              <a:t>have a discriminator would help ?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Improve the learning strategy using IIC loss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Compared the different methods in `semi-supervised learning` instead of `pretrain-finetuning`: because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780" y="1722120"/>
            <a:ext cx="291401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" name="Rounded Rectangle 106"/>
          <p:cNvSpPr/>
          <p:nvPr/>
        </p:nvSpPr>
        <p:spPr>
          <a:xfrm>
            <a:off x="5720715" y="499110"/>
            <a:ext cx="4022090" cy="248412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Encoder part</a:t>
            </a:r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5410" y="1445260"/>
            <a:ext cx="884555" cy="8940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90650" y="2637790"/>
            <a:ext cx="868680" cy="904240"/>
            <a:chOff x="2828" y="5078"/>
            <a:chExt cx="1368" cy="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2871" y="5141"/>
              <a:ext cx="1282" cy="13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" y="5078"/>
              <a:ext cx="1369" cy="14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305" y="2436495"/>
            <a:ext cx="718185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4150995"/>
            <a:ext cx="1607820" cy="944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970" y="1802765"/>
            <a:ext cx="648335" cy="2762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299970" y="2972435"/>
            <a:ext cx="698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200"/>
              <a:t>positive</a:t>
            </a:r>
            <a:endParaRPr lang="en-US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5980430" y="103187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5934075" y="178562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pos</a:t>
            </a:r>
            <a:endParaRPr lang="en-US" altLang="en-US" baseline="-25000"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993130" y="2560955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21375" y="769620"/>
            <a:ext cx="668020" cy="217805"/>
          </a:xfrm>
          <a:prstGeom prst="cube">
            <a:avLst/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920740" y="1584325"/>
            <a:ext cx="668020" cy="217805"/>
          </a:xfrm>
          <a:prstGeom prst="cube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5934075" y="2316480"/>
            <a:ext cx="668020" cy="217805"/>
          </a:xfrm>
          <a:prstGeom prst="cub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58685" y="1495425"/>
            <a:ext cx="467360" cy="422275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3859530" y="170307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874770" y="290703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3859530" y="4419600"/>
            <a:ext cx="687705" cy="475615"/>
          </a:xfrm>
          <a:prstGeom prst="cube">
            <a:avLst>
              <a:gd name="adj" fmla="val 52603"/>
            </a:avLst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3689985" y="6174105"/>
            <a:ext cx="969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intemediate</a:t>
            </a:r>
            <a:endParaRPr lang="en-US" altLang="en-US" sz="1200"/>
          </a:p>
          <a:p>
            <a:pPr algn="ctr"/>
            <a:r>
              <a:rPr lang="en-US" altLang="en-US" sz="1200"/>
              <a:t>features</a:t>
            </a:r>
            <a:endParaRPr lang="en-US" altLang="en-US" sz="1200"/>
          </a:p>
        </p:txBody>
      </p:sp>
      <p:sp>
        <p:nvSpPr>
          <p:cNvPr id="33" name="Text Box 32"/>
          <p:cNvSpPr txBox="1"/>
          <p:nvPr/>
        </p:nvSpPr>
        <p:spPr>
          <a:xfrm>
            <a:off x="4705985" y="37274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head</a:t>
            </a:r>
            <a:endParaRPr lang="en-US" altLang="en-US" sz="1200"/>
          </a:p>
        </p:txBody>
      </p:sp>
      <p:sp>
        <p:nvSpPr>
          <p:cNvPr id="34" name="Text Box 33"/>
          <p:cNvSpPr txBox="1"/>
          <p:nvPr/>
        </p:nvSpPr>
        <p:spPr>
          <a:xfrm>
            <a:off x="5547678" y="3112770"/>
            <a:ext cx="1561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normalized features </a:t>
            </a:r>
            <a:endParaRPr lang="en-US" altLang="en-US" sz="1200"/>
          </a:p>
          <a:p>
            <a:pPr algn="ctr"/>
            <a:r>
              <a:rPr lang="en-US" altLang="en-US" sz="1200"/>
              <a:t>with reduced dim</a:t>
            </a:r>
            <a:endParaRPr lang="en-US" altLang="en-US" sz="1200"/>
          </a:p>
        </p:txBody>
      </p:sp>
      <p:sp>
        <p:nvSpPr>
          <p:cNvPr id="36" name="Text Box 35"/>
          <p:cNvSpPr txBox="1"/>
          <p:nvPr/>
        </p:nvSpPr>
        <p:spPr>
          <a:xfrm>
            <a:off x="4754880" y="6174105"/>
            <a:ext cx="842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200"/>
              <a:t>projection</a:t>
            </a:r>
            <a:endParaRPr lang="en-US" altLang="en-US" sz="1200"/>
          </a:p>
          <a:p>
            <a:pPr algn="ctr"/>
            <a:r>
              <a:rPr lang="en-US" altLang="en-US" sz="1200"/>
              <a:t>classifier</a:t>
            </a:r>
            <a:endParaRPr lang="en-US" altLang="en-US" sz="1200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4870450" y="1523365"/>
            <a:ext cx="668020" cy="339090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4868545" y="4726305"/>
            <a:ext cx="668020" cy="3390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6" idx="5"/>
            <a:endCxn id="37" idx="3"/>
          </p:cNvCxnSpPr>
          <p:nvPr/>
        </p:nvCxnSpPr>
        <p:spPr>
          <a:xfrm flipV="1">
            <a:off x="4547235" y="1692910"/>
            <a:ext cx="487680" cy="12319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0"/>
            <a:endCxn id="21" idx="2"/>
          </p:cNvCxnSpPr>
          <p:nvPr/>
        </p:nvCxnSpPr>
        <p:spPr>
          <a:xfrm flipV="1">
            <a:off x="5374005" y="905510"/>
            <a:ext cx="547370" cy="787400"/>
          </a:xfrm>
          <a:prstGeom prst="straightConnector1">
            <a:avLst/>
          </a:prstGeom>
          <a:ln>
            <a:solidFill>
              <a:srgbClr val="FF8D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5"/>
          </p:cNvCxnSpPr>
          <p:nvPr/>
        </p:nvCxnSpPr>
        <p:spPr>
          <a:xfrm flipV="1">
            <a:off x="4562475" y="1697990"/>
            <a:ext cx="470535" cy="132207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5"/>
          </p:cNvCxnSpPr>
          <p:nvPr/>
        </p:nvCxnSpPr>
        <p:spPr>
          <a:xfrm flipV="1">
            <a:off x="4547235" y="1713230"/>
            <a:ext cx="485775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0"/>
            <a:endCxn id="22" idx="2"/>
          </p:cNvCxnSpPr>
          <p:nvPr/>
        </p:nvCxnSpPr>
        <p:spPr>
          <a:xfrm>
            <a:off x="5374005" y="1692910"/>
            <a:ext cx="546735" cy="2730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3" idx="2"/>
          </p:cNvCxnSpPr>
          <p:nvPr/>
        </p:nvCxnSpPr>
        <p:spPr>
          <a:xfrm>
            <a:off x="5367020" y="1677670"/>
            <a:ext cx="567055" cy="77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5"/>
            <a:endCxn id="38" idx="3"/>
          </p:cNvCxnSpPr>
          <p:nvPr/>
        </p:nvCxnSpPr>
        <p:spPr>
          <a:xfrm>
            <a:off x="4547235" y="1816100"/>
            <a:ext cx="485775" cy="3079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5"/>
          </p:cNvCxnSpPr>
          <p:nvPr/>
        </p:nvCxnSpPr>
        <p:spPr>
          <a:xfrm>
            <a:off x="4562475" y="3020060"/>
            <a:ext cx="485775" cy="145542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0" idx="5"/>
            <a:endCxn id="38" idx="3"/>
          </p:cNvCxnSpPr>
          <p:nvPr/>
        </p:nvCxnSpPr>
        <p:spPr>
          <a:xfrm>
            <a:off x="4547235" y="4532630"/>
            <a:ext cx="485775" cy="363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642610" y="39890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103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37555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8520" y="39871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42660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696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078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39953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43040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70675" y="39890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1485" y="39846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5945" y="39801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642610" y="4839970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74103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37555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38520" y="483806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042660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15696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28078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39953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43040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70675" y="483997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801485" y="4835525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5945" y="4831080"/>
            <a:ext cx="0" cy="121285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42610" y="5732145"/>
            <a:ext cx="1428750" cy="112395"/>
          </a:xfrm>
          <a:prstGeom prst="roundRect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4103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7555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938520" y="573024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042660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5696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8078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39953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43040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670675" y="573214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1485" y="5727700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25945" y="5723255"/>
            <a:ext cx="0" cy="121285"/>
          </a:xfrm>
          <a:prstGeom prst="line">
            <a:avLst/>
          </a:prstGeom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Box 98"/>
          <p:cNvSpPr txBox="1"/>
          <p:nvPr/>
        </p:nvSpPr>
        <p:spPr>
          <a:xfrm>
            <a:off x="6015990" y="4164330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anc</a:t>
            </a: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6039485" y="4952365"/>
            <a:ext cx="5492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pos</a:t>
            </a:r>
            <a:endParaRPr lang="en-US"/>
          </a:p>
        </p:txBody>
      </p:sp>
      <p:sp>
        <p:nvSpPr>
          <p:cNvPr id="102" name="Text Box 101"/>
          <p:cNvSpPr txBox="1"/>
          <p:nvPr/>
        </p:nvSpPr>
        <p:spPr>
          <a:xfrm>
            <a:off x="6015990" y="5844540"/>
            <a:ext cx="557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neg</a:t>
            </a:r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305" y="1473200"/>
            <a:ext cx="1517015" cy="3714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35850" y="4230370"/>
            <a:ext cx="467360" cy="422275"/>
          </a:xfrm>
          <a:prstGeom prst="rect">
            <a:avLst/>
          </a:prstGeom>
        </p:spPr>
      </p:pic>
      <p:sp>
        <p:nvSpPr>
          <p:cNvPr id="106" name="Text Box 105"/>
          <p:cNvSpPr txBox="1"/>
          <p:nvPr/>
        </p:nvSpPr>
        <p:spPr>
          <a:xfrm>
            <a:off x="8362950" y="4208145"/>
            <a:ext cx="141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IIC_contrast</a:t>
            </a:r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81955" y="3689985"/>
            <a:ext cx="4295140" cy="1701165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9" name="Text Box 108"/>
          <p:cNvSpPr txBox="1"/>
          <p:nvPr/>
        </p:nvSpPr>
        <p:spPr>
          <a:xfrm>
            <a:off x="10492105" y="3080385"/>
            <a:ext cx="1202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i="1">
                <a:sym typeface="+mn-ea"/>
              </a:rPr>
              <a:t>Total_loss</a:t>
            </a:r>
            <a:endParaRPr lang="en-US" altLang="en-US" i="1">
              <a:sym typeface="+mn-ea"/>
            </a:endParaRPr>
          </a:p>
        </p:txBody>
      </p:sp>
      <p:cxnSp>
        <p:nvCxnSpPr>
          <p:cNvPr id="110" name="Straight Arrow Connector 109"/>
          <p:cNvCxnSpPr>
            <a:stCxn id="108" idx="3"/>
            <a:endCxn id="109" idx="1"/>
          </p:cNvCxnSpPr>
          <p:nvPr/>
        </p:nvCxnSpPr>
        <p:spPr>
          <a:xfrm flipV="1">
            <a:off x="9777095" y="3264535"/>
            <a:ext cx="715010" cy="12763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9" idx="1"/>
          </p:cNvCxnSpPr>
          <p:nvPr/>
        </p:nvCxnSpPr>
        <p:spPr>
          <a:xfrm>
            <a:off x="9742805" y="1802130"/>
            <a:ext cx="749300" cy="146240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9157</Words>
  <Application>WPS Presentation</Application>
  <PresentationFormat>宽屏</PresentationFormat>
  <Paragraphs>1503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SimSun</vt:lpstr>
      <vt:lpstr>Wingdings</vt:lpstr>
      <vt:lpstr>Calibri</vt:lpstr>
      <vt:lpstr>微软雅黑</vt:lpstr>
      <vt:lpstr>Arial Unicode MS</vt:lpstr>
      <vt:lpstr>Arial Black</vt:lpstr>
      <vt:lpstr>宋体</vt:lpstr>
      <vt:lpstr>Times New Roman</vt:lpstr>
      <vt:lpstr>Office Theme</vt:lpstr>
      <vt:lpstr>PowerPoint 演示文稿</vt:lpstr>
      <vt:lpstr>PowerPoint 演示文稿</vt:lpstr>
      <vt:lpstr>network architecture</vt:lpstr>
      <vt:lpstr>Baseline result</vt:lpstr>
      <vt:lpstr>Baseline result</vt:lpstr>
      <vt:lpstr>PowerPoint 演示文稿</vt:lpstr>
      <vt:lpstr>network architecture for IIC + bounding box?</vt:lpstr>
      <vt:lpstr>further steps</vt:lpstr>
      <vt:lpstr>Encoder part</vt:lpstr>
      <vt:lpstr>Encoder part</vt:lpstr>
      <vt:lpstr>Encoder part</vt:lpstr>
      <vt:lpstr>Encoder part</vt:lpstr>
      <vt:lpstr>Encoder part</vt:lpstr>
      <vt:lpstr>Encoder part</vt:lpstr>
      <vt:lpstr>Encoder part</vt:lpstr>
      <vt:lpstr>Conclusion 1</vt:lpstr>
      <vt:lpstr>Conclusion 1 extended</vt:lpstr>
      <vt:lpstr>Conclusion 1 extended</vt:lpstr>
      <vt:lpstr>Conclusion 1</vt:lpstr>
      <vt:lpstr>Encoder part</vt:lpstr>
      <vt:lpstr>Problems to discuss</vt:lpstr>
      <vt:lpstr>0802</vt:lpstr>
      <vt:lpstr>Encoder part</vt:lpstr>
      <vt:lpstr>Encoder part</vt:lpstr>
      <vt:lpstr>Encoder part</vt:lpstr>
      <vt:lpstr>What is going on feature space</vt:lpstr>
      <vt:lpstr>What is going on feature space</vt:lpstr>
      <vt:lpstr>What is going on feature space</vt:lpstr>
      <vt:lpstr>So what?</vt:lpstr>
      <vt:lpstr>what has been done for the next</vt:lpstr>
      <vt:lpstr>what has been done for the next</vt:lpstr>
      <vt:lpstr>0809 cluster_num vs subhead_num</vt:lpstr>
      <vt:lpstr>IIC+contrastive learning on cifar10</vt:lpstr>
      <vt:lpstr>num_subheads vs num_clusters on ACDC</vt:lpstr>
      <vt:lpstr>num_subheads vs num_clusters on ACDC</vt:lpstr>
      <vt:lpstr>0809 augmentation </vt:lpstr>
      <vt:lpstr>0809 feature position</vt:lpstr>
      <vt:lpstr>0809 feature position: encoder</vt:lpstr>
      <vt:lpstr>0809 if freeze decoder when training encoder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jizong</dc:creator>
  <cp:lastModifiedBy>jizong</cp:lastModifiedBy>
  <cp:revision>162</cp:revision>
  <dcterms:created xsi:type="dcterms:W3CDTF">2020-08-09T20:51:35Z</dcterms:created>
  <dcterms:modified xsi:type="dcterms:W3CDTF">2020-08-09T20:51:35Z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